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Relationship Id="rId43" Type="http://schemas.openxmlformats.org/officeDocument/2006/relationships/slide" Target="slides/slide36.xml"/>
<Relationship Id="rId44" Type="http://schemas.openxmlformats.org/officeDocument/2006/relationships/slide" Target="slides/slide37.xml"/>
<Relationship Id="rId45" Type="http://schemas.openxmlformats.org/officeDocument/2006/relationships/slide" Target="slides/slide38.xml"/>
<Relationship Id="rId46" Type="http://schemas.openxmlformats.org/officeDocument/2006/relationships/slide" Target="slides/slide39.xml"/>
<Relationship Id="rId47" Type="http://schemas.openxmlformats.org/officeDocument/2006/relationships/slide" Target="slides/slide40.xml"/>
<Relationship Id="rId48" Type="http://schemas.openxmlformats.org/officeDocument/2006/relationships/slide" Target="slides/slide41.xml"/>
<Relationship Id="rId49" Type="http://schemas.openxmlformats.org/officeDocument/2006/relationships/slide" Target="slides/slide42.xml"/>
<Relationship Id="rId50" Type="http://schemas.openxmlformats.org/officeDocument/2006/relationships/slide" Target="slides/slide43.xml"/>
<Relationship Id="rId51" Type="http://schemas.openxmlformats.org/officeDocument/2006/relationships/slide" Target="slides/slide44.xml"/>
<Relationship Id="rId52" Type="http://schemas.openxmlformats.org/officeDocument/2006/relationships/slide" Target="slides/slide45.xml"/>
<Relationship Id="rId53" Type="http://schemas.openxmlformats.org/officeDocument/2006/relationships/slide" Target="slides/slide46.xml"/>
<Relationship Id="rId54" Type="http://schemas.openxmlformats.org/officeDocument/2006/relationships/slide" Target="slides/slide47.xml"/>
<Relationship Id="rId55" Type="http://schemas.openxmlformats.org/officeDocument/2006/relationships/slide" Target="slides/slide48.xml"/>
<Relationship Id="rId56" Type="http://schemas.openxmlformats.org/officeDocument/2006/relationships/slide" Target="slides/slide49.xml"/>
<Relationship Id="rId57" Type="http://schemas.openxmlformats.org/officeDocument/2006/relationships/slide" Target="slides/slide50.xml"/>
<Relationship Id="rId58" Type="http://schemas.openxmlformats.org/officeDocument/2006/relationships/slide" Target="slides/slide51.xml"/>
<Relationship Id="rId59" Type="http://schemas.openxmlformats.org/officeDocument/2006/relationships/slide" Target="slides/slide52.xml"/>
<Relationship Id="rId60" Type="http://schemas.openxmlformats.org/officeDocument/2006/relationships/slide" Target="slides/slide53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958a412431f8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958a2f4cb231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958a5446c739.jpeg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958a72c19a68.pn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958a4805cb4.pn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958a7462fbb.jpeg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958a45314466.png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958a10e7a1b8.pn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958a572a3fb3.pn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958a16bc2d7a.jpeg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958a1c4db03f.png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958a306e069d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958a2581a807.png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958a7744642.jpeg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958a62b09ae0.png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958a38881abe.png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958a6f93ccf0.jpeg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958a5073d9ca.png"/>
</Relationships>

</file>

<file path=ppt/slides/_rels/slide4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958a65df8609.png"/>
</Relationships>

</file>

<file path=ppt/slides/_rels/slide4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958a35d8ed1f.jpeg"/>
</Relationships>

</file>

<file path=ppt/slides/_rels/slide4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4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958a34b7a9d7.png"/>
</Relationships>

</file>

<file path=ppt/slides/_rels/slide4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958a5ef7d4b.png"/>
</Relationships>

</file>

<file path=ppt/slides/_rels/slide4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958a2e0ac9f8.jpe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5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5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958a4651d065.png"/>
</Relationships>

</file>

<file path=ppt/slides/_rels/slide5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958a633e76cd.png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958a19e9bfa2.jpe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St. Louis Central Corridor West Building Permits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Report: March 2022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 Permit Cost Breakdown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March 2022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$35,955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$12,000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$100 - $320,000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15 building permits in March 2022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-28.57%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March 2021 (21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$35,955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March 2022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-98.24%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March 2021 ($2,038,621)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37 total building permits in 2022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-9.76%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2021 (41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$105,179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2022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-90.34%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2021 ($1,088,590)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$13,750.00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$27,500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$39,371.31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$511,827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$200,727.8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$3,613,101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$13,680.0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$68,400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$25,129.1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$1,683,650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Permit Cost Breakdown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Expanded Service Area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March 2022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$72,169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$61,360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$5,400 - $210,000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5 building permits in March 2022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March 2021 (5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$72,169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March 2022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12.76%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March 2021 ($64,002)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19 total building permits in 2022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-13.64%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2021 (22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$273,825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2022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560.42%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2021 ($41,462)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St. Louis Neighborhood Spatial Reference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$72,169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$360,845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$599,067.9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$4,193,475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$26,375.0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$105,500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$217,551.5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$7,179,198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479738"/>
                <a:gridCol w="2729261"/>
                <a:gridCol w="951906"/>
                <a:gridCol w="685800"/>
                <a:gridCol w="1852248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K C ELLIOTT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6117 WESTMINSTER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STAHL, MICHAEL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$61,360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6172 WESTMINSTER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BUILDER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$19,085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5955 MCPHERSON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TUNSTALL, LEROY LAMAR &amp;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$5,400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5829 DEGIVERVILLE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GAVIN, RYAN J &amp; DEANNE N HARRIS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6161 KINGSBURY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Permit Cost Breakdown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March 2022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$183,168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$90,000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$15,000 - $749,007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6 building permits in March 2022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March 2021 (3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$183,168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March 2022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20.28%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March 2021 ($152,283)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10 total building permits in 2022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-37.50%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2021 (16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$117,156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2022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46.63%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2021 ($79,900)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$15,000.0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$216,801.4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$1,084,007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$26,250.0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$22,500.0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$100,611.4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$2,213,450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363366"/>
                <a:gridCol w="3257229"/>
                <a:gridCol w="951906"/>
                <a:gridCol w="685800"/>
                <a:gridCol w="1735536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EMERLAD CWE DE LLC &amp;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$140,000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275 UNION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CALHOUN, BARRY &amp; SHIRA SPETNER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$749,007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10 WASHINGTON 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SHORT, KEVIN M &amp; PATTI 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29 WASHINGTON 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DORSEY, DANIEL T &amp; ASHLEE N OGRZEWAL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$140,000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29 KINGSBURY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5330-5360 PERSHING CONDOMINIUM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5330 PERSHING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CALHOUN, BARRY &amp; SHIRA SPETNER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10 WASHINGTON 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Permit Cost Breakdown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March 2022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$24,634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$27,950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$6,500 - $37,636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Summary: Average Building Permit Cost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8 building permits in March 2022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33.33%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March 2021 (6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$24,634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March 2022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-77.76%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March 2021 ($110,776)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48 total building permits in 2022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2021 (24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$159,614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2022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48.11%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2021 ($107,766)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$20,358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$81,432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$28,909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$115,636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037650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$49,565.72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$2,131,326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$21,198.00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$21,198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$131,192.94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$6,559,647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998700"/>
                <a:gridCol w="3164119"/>
                <a:gridCol w="1005931"/>
                <a:gridCol w="685800"/>
                <a:gridCol w="1798224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DELMAR DIVINE MASTER LANDLORD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5501-35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DELMAR DIVINE CONDO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$14,192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5535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MAYHEW, CHARLES 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$37,636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5745 ENRIGHT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DELMAR DIVINE CONDO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$32,840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5501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COOPER, MANTON 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5616 BARTMER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GENXMEX REAL ESTATE HOLDING CO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851 N SKINKER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PACE-DELMAR ASSOCIATES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$27,900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621 N SKINKER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TRELAWNEY PROPERTIES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876 HODIAMONT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Permit Cost Breakdown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March 2022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$4,833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$2,500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$2,000 - $10,000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3 building permits in March 2022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March 2021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$4,833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March 2022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866.67%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March 2021 ($500)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5 total building permits in 2022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2021 (5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$65,740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2022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49.97%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2021 ($43,835)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88059"/>
                <a:gridCol w="602520"/>
                <a:gridCol w="765753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$6,250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115344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$128,950.000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$515,800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$1,416.667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$4,250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$29,587.412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$502,986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998700"/>
                <a:gridCol w="2387719"/>
                <a:gridCol w="951906"/>
                <a:gridCol w="685800"/>
                <a:gridCol w="1510911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ELLIS, ETHEL MAE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5122 PAGE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WALTERMAN PROPERTIES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5112 CABANNE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LYNELL &amp; KHADIJAH WILLS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5025 ENRIGHT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37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650679"/>
                <a:gridCol w="1115344"/>
                <a:gridCol w="602520"/>
                <a:gridCol w="959955"/>
              </a:tblGrid>
              <a:tr h="36576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$4,833.333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$14,500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$192,615.197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$8,475,069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$183,167.833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$1,099,007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$35,955.133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$539,327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$160,509.500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$321,019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$72,169.000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$360,845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$30,000.000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$24,633.500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$197,068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4709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650679"/>
                <a:gridCol w="1037650"/>
                <a:gridCol w="602520"/>
                <a:gridCol w="1115344"/>
              </a:tblGrid>
              <a:tr h="36576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$42,626.50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$1,023,036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$484,002.55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$112,288,591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$88,882.69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$2,310,950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$59,612.79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$5,365,151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$31,142.86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$218,000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$45,301.46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$588,919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$260,867.57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$11,478,173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$593,996.53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$8,909,948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$42,475.00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$169,900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$92,682.67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$8,712,171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Permit Cost Breakdown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March 2022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$160,510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$160,510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$20,000 - $301,019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 building permits in March 2022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March 2021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$160,510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March 2022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15950.95%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March 2021 ($1,000)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4 total building permits in 2022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2021 (4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$83,255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2022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455.74%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2021 ($14,981)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$301,019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$301,019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$154,009.5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$308,019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$32,112.5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$256,900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006204"/>
                <a:gridCol w="2372303"/>
                <a:gridCol w="1005931"/>
                <a:gridCol w="685800"/>
                <a:gridCol w="1347814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RANKEN TECHNICAL COLLEGE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4407 COOK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DAVID RANKIN JR SCHOOL 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$301,019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4431 FINNEY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Permit Cost Breakdown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March 2022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$30,000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$30,000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$30,000 - $30,000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 building permits in March 2022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March 2021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$30,000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March 2022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March 2021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5 total building permits in 2022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2021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$65,100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2022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2021 ($0)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Core Neighborhoods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765753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$636,032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$8,904,448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052998"/>
                <a:gridCol w="1867801"/>
                <a:gridCol w="951906"/>
                <a:gridCol w="685800"/>
                <a:gridCol w="1604226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DPS ENTERPRISES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3957-59 PAGE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Permit Cost Breakdown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Additional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Data retreived from https://www.stlouis-mo.gov/data/</a:t>
            </a:r>
          </a:p>
          <a:p>
            <a:r>
              <a:rPr/>
              <a:t>Building permits with a cost of $0 were dropped</a:t>
            </a:r>
          </a:p>
          <a:p>
            <a:r>
              <a:rPr/>
              <a:t>Building permits that were cancelled were dropped</a:t>
            </a:r>
          </a:p>
          <a:p>
            <a:r>
              <a:rPr/>
              <a:t>Infinite change indicates 0 permits in the current or previous time period/comparison month so there was a overall increase or decrease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March 2022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$192,615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$22,966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$800 - $1,659,000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44 building permits in March 2022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12.82%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March 2021 (39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$192,615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March 2022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-90.77%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March 2021 ($2,087,093)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95 total building permits in 2022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-7.77%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2021 (103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$582,528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2022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-30.23%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2021 ($834,968)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$280,821.3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$6,178,069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$35,000.0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$107,714.3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$2,262,000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037650"/>
                <a:gridCol w="602520"/>
                <a:gridCol w="1037650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$959,538.18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$94,994,280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$48,121.43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$673,700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$139,669.00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$16,620,611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jesstevens</cp:lastModifiedBy>
  <cp:revision>3</cp:revision>
  <dcterms:created xsi:type="dcterms:W3CDTF">2017-02-13T16:18:36Z</dcterms:created>
  <dcterms:modified xsi:type="dcterms:W3CDTF">2022-04-08T13:52:31Z</dcterms:modified>
  <cp:category/>
</cp:coreProperties>
</file>